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306" r:id="rId3"/>
    <p:sldId id="307" r:id="rId4"/>
    <p:sldId id="308" r:id="rId5"/>
    <p:sldId id="289" r:id="rId6"/>
    <p:sldId id="309" r:id="rId7"/>
    <p:sldId id="310" r:id="rId8"/>
    <p:sldId id="320" r:id="rId9"/>
    <p:sldId id="321" r:id="rId10"/>
    <p:sldId id="311" r:id="rId11"/>
    <p:sldId id="312" r:id="rId12"/>
    <p:sldId id="305" r:id="rId13"/>
    <p:sldId id="259" r:id="rId14"/>
    <p:sldId id="319" r:id="rId15"/>
    <p:sldId id="315" r:id="rId16"/>
    <p:sldId id="314" r:id="rId17"/>
    <p:sldId id="313" r:id="rId18"/>
    <p:sldId id="318" r:id="rId19"/>
    <p:sldId id="322" r:id="rId20"/>
    <p:sldId id="317" r:id="rId21"/>
    <p:sldId id="316" r:id="rId22"/>
    <p:sldId id="323" r:id="rId23"/>
    <p:sldId id="325" r:id="rId24"/>
    <p:sldId id="324" r:id="rId25"/>
    <p:sldId id="326" r:id="rId26"/>
    <p:sldId id="29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34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268" autoAdjust="0"/>
  </p:normalViewPr>
  <p:slideViewPr>
    <p:cSldViewPr snapToGrid="0">
      <p:cViewPr varScale="1">
        <p:scale>
          <a:sx n="60" d="100"/>
          <a:sy n="60" d="100"/>
        </p:scale>
        <p:origin x="1550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5CE49-7264-47A2-A9E8-CA30346A71CC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7D3100-4DFA-42B5-B569-D75091598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59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948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6D242-8572-8001-F470-A3ADE5106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795F62-6E98-ADA0-1780-7270733EE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DCBAE6-8B22-77DB-AE10-95DB25AE4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04549-D4AF-B561-D917-B3A2E8665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4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B0489-57FC-0AAD-C391-CD9F498D7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9B918-C15D-67BA-9E18-B4E0502BBB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84523F-041F-07BD-57E0-064E9788D6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317E9B-4731-99CA-7C83-320137A9B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335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C3047-147F-E4BB-A5A1-D865E9FB5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3BE6A7-3B52-F36A-35AD-33970FAE6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DC48F7-A005-51FA-E07B-5CADDEEF54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D808B-1E63-6367-64F2-6C6561D1A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01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40679-9CC3-0EF4-B4BE-747ADEBE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16EA11-90C1-9BA8-AD88-4A5A9D8813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2AD6CA-4D40-FF29-439D-66CDD1420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39781-42EA-8BD0-5130-A5DC4C27F4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00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E2DA0-19A1-C44C-6531-5788FA451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055621-FFE7-7EAE-4FD3-BEA8DAE59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0E89E4-6E5D-5E3C-68B9-A1CECAF8C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52BBB-D8A9-7F5B-557D-285BA4D67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444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47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A141C-CD18-061E-6EB9-690F87A81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8E623-55E0-6D72-8AD2-8751F7A149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82FAB-C12E-1B1F-2CCF-76F82D27D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E3134-F98D-E507-51FE-41F7513CC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817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8A850-EEBE-4E2A-1E11-80B42CCF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9DB930-CF83-F3B2-29F6-87E484915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B9E4C-B03F-498F-D50A-953006279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95F9E-80F1-AE72-E0B6-A7543A2E07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578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FB8D1-8A71-4CF7-761F-5953C95A2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D3FED6-B4D4-336E-0907-02F79DA21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D2B496-F65F-AC5B-F25C-A252A76866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9335C6-4095-0AE5-BDF5-E56E6B023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19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0BAB6-1C49-3F7D-6E46-390692717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1CC65-A5DA-67C2-BB9C-32B19DCD1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53904B-48BE-17BE-4DAF-0384083AD5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D1619D-2C7F-20D7-578D-0203F576A4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019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4A550-6BD1-1BB2-9300-F70634B3E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323426-EA97-D5B0-46C1-ACEC0FFDD8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B58638-3A3C-D6D3-971B-D55B0D6D0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falling-rising rhythm, one of the syllables in the dip has to be stronger than the other, i.e., have secondary stress (for instance –</a:t>
            </a:r>
            <a:r>
              <a:rPr lang="en-US" dirty="0" err="1"/>
              <a:t>ien</a:t>
            </a:r>
            <a:r>
              <a:rPr lang="en-US" dirty="0"/>
              <a:t> in Tolkien compared to and), or you can’t get two dips in a row. The difference between types D and E is where that secondary stress falls.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E8162-B21E-9FB1-9C96-7B61B7CD4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342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D4684-C184-5A3D-6990-78FDAB7BB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861BCA-C213-2138-8516-B580DBC71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AB35B1-3638-681C-4502-A1E0730CF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20832-00A4-8DE8-03C8-EE953AD5E8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619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91898-4F8C-7979-F6A6-7A2C02489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1AC5E-AC3C-A0B1-5134-13F4BD70F3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B2308-72C3-54E1-93BB-637EC818B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556D1-C53E-1963-D4AD-998686BCD8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975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0ED8D-526E-6A35-EC64-B4A102B06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D3949-ECD2-E9EB-04D3-82CB26F4B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543782-EF9C-1409-3A39-7ABE9AFB38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A93F1-552D-5E34-6D4A-03BA82B5C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7383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CB999-A191-6EDD-1533-D49E28F30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D9B34D-C320-DF88-F8B5-7A728237EB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0EBC87-ABF6-1299-4697-B86379E14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C7E10-7E29-B907-E5CE-870426235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618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EB9ED-755A-2E7A-226F-64933562E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A7B7FB-1A7C-A9C9-528A-CD0BF142A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FD6D64-3661-27F2-3092-BB234DB2E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2FDDD-E549-4871-F289-30B36CCA8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10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80AD2-BAD3-D861-B1BD-7241FAAC0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35D47F-8A6F-5952-77A1-76F2FFB5BC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0CFC2-6C3F-9C6D-8E80-DCD1F9901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17D29-10AB-7E5E-27A4-BBE5EAEB64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909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B9D5E-3BD7-F30F-F020-49A398FA0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0BFAB4-EA4D-4D89-9794-28410517A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AB7616-DB73-6C98-BF30-0C0BB66C8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CB173-8AF6-8B0D-3763-0238F5CEC7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2672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E89AF-C5CC-8164-626C-7FF50A1A9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6077C2-4A8E-B207-6BA6-27A4259B98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783A0-E6DE-68FB-B049-2B66E36378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959BE-F28C-C729-228D-C8FDACD2D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7D3100-4DFA-42B5-B569-D750915989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24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6D548-972E-4773-FF16-A2A77A1F6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5377D-C103-AB7C-861D-8CBFEF3D6B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A883A2-90D8-685B-6CC8-9545C33CC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32646-775B-FBF9-0966-B13D9E85A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2D31B-8B2A-B033-2B2C-E744AEB6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73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0DAD1-B677-13B7-A4A8-BF5CB8873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73362-04F7-7C94-5E4D-13C15494AD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44C02-7B38-7685-3515-DBF916523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DEDD8-AA3E-02C8-772F-DDBE4F228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11A05-4097-C9F5-CF71-E0536E4D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82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6B0F2-3E01-FC80-C6AC-1A461DA96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8983B-BEF4-D24A-763A-0CE556B008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EC40D-E17F-9946-E68F-C0C986FD2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F6A6C-7A75-4DBA-2CA4-824725754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AFA0BF-5BEA-DBFC-F445-5A360BA8C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733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CBC1-3E73-4ECA-34AA-B46A07A96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B22BF-E195-B8A2-30EB-585B206D9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62118-1A40-21C5-A59B-E858BA75AC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5FFB1F-CC66-6658-8E62-366DA4C18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EB33C-720E-B4C0-ED7A-BC65F2D6C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1A948B-63F2-C212-20E4-CB9A9E2A2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A384D-DAC3-1E01-8781-49E23ED71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147D1-5EC9-4439-3189-255D5F9A3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2D52F8-5FD6-7834-4FAD-C54030428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C3947C-3D4C-C5A6-1EF1-75531BEDC6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DC38E7-C163-7B93-CA0F-E96EFC7DC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27B5A8-847B-37C2-9BC9-4EA4EBE60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3768CA-A758-5501-E566-213A24942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610307-E7A5-6D89-8199-706104203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6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1D4E-8347-5BC4-CEDE-BA98CF2B6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EAD426-0D26-CA5A-D6FB-923BD79B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8B9F6A-94AD-1345-E563-051C850FE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EDCB55-C4D0-B43E-AE6E-C6E243C21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453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DB5E30E-1388-5A78-E59D-DD2C61015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CA0411-DF41-C2E6-3E2B-55E62B13A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400B9-5086-4250-F734-0D238301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77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87FEF-5A95-DAF5-3D80-893B7A31B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67D4C-C2DB-69FD-84A5-7064F30FE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4C061-9FED-370F-3840-A2DF5CD34E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9B0B93-08DD-35A2-FED4-0883AF4A0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5B87D0-0B55-8BA1-A801-EE8041E89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AFC98-A8CE-3046-F127-F78CCD68A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02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54819-0AD0-231B-D962-EBC3B0860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CCE39D-D264-2D17-1797-2753EAB74B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973BAD-CD63-3031-3CC0-02AA257F9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8A0A4A-ED5E-A501-0C92-C18EC42C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CBEB3F-463D-9C49-16AB-A29206659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2089DB-9E66-71A5-579F-34D88E4F3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0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0C33F-2BC4-DAA5-C6EE-68BAAC4D7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9CB7F9-D581-DA0E-9D83-36E691EE1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45316-BF26-AA63-EF30-E8ED1D0F0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1650F-B554-3C10-BB9B-D85A217C2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19E2D-873A-9666-5D9E-44D57FBAB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376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3A437F-E867-9086-316A-4173FBED18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F4CA5-A075-C972-1EF6-E4075E1F3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BF0B7-6D3D-52D2-3975-EE7A04F45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BAD7AE-50A7-5361-8685-93BA6B7E9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69273-4F45-C7FF-B0D0-7820EF02D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34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91896C-6E5D-25EA-A4A3-D0F9D35F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5B0B3C-295C-5A1E-0FA1-EFC785B02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F02EA-1833-9827-1DBC-D18C16BA73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F6225-FE0F-4CEA-B413-23B16E8BD8C9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B6561-7DC7-D8B4-5828-70D3C4D03F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86705-C8A2-5FC0-A51A-65FF363D5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A67084-7AE4-4983-A26A-CA7C0E34A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6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lliteration.net/info/alliterative-verse-in-ard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71629-45D7-242B-80AF-44809E3CFA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>
                <a:solidFill>
                  <a:schemeClr val="accent2">
                    <a:lumMod val="50000"/>
                  </a:schemeClr>
                </a:solidFill>
              </a:rPr>
              <a:t>Alliterative Verse in Arda</a:t>
            </a:r>
          </a:p>
          <a:p>
            <a:pPr marL="0" indent="0" algn="ctr">
              <a:buNone/>
            </a:pPr>
            <a:r>
              <a:rPr lang="en-US" sz="4800" i="1" dirty="0">
                <a:solidFill>
                  <a:schemeClr val="accent2">
                    <a:lumMod val="50000"/>
                  </a:schemeClr>
                </a:solidFill>
              </a:rPr>
              <a:t>An </a:t>
            </a:r>
            <a:r>
              <a:rPr lang="en-US" sz="4800" i="1" dirty="0" err="1">
                <a:solidFill>
                  <a:schemeClr val="accent2">
                    <a:lumMod val="50000"/>
                  </a:schemeClr>
                </a:solidFill>
              </a:rPr>
              <a:t>Oxonmoot</a:t>
            </a:r>
            <a:r>
              <a:rPr lang="en-US" sz="4800" i="1" dirty="0">
                <a:solidFill>
                  <a:schemeClr val="accent2">
                    <a:lumMod val="50000"/>
                  </a:schemeClr>
                </a:solidFill>
              </a:rPr>
              <a:t> 2025 Workshop</a:t>
            </a:r>
          </a:p>
          <a:p>
            <a:pPr marL="0" indent="0" algn="ctr">
              <a:buNone/>
            </a:pPr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Paul D. Deane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Editor, </a:t>
            </a: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</a:rPr>
              <a:t>Forgotten Ground Regained</a:t>
            </a:r>
          </a:p>
        </p:txBody>
      </p:sp>
    </p:spTree>
    <p:extLst>
      <p:ext uri="{BB962C8B-B14F-4D97-AF65-F5344CB8AC3E}">
        <p14:creationId xmlns:p14="http://schemas.microsoft.com/office/powerpoint/2010/main" val="337536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B4EC86-6C4B-30DC-5823-FE6820095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1192E30-EA0E-461C-128C-256BFD60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99" y="-152400"/>
            <a:ext cx="114808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Here’s a young man who wanted to be a poet ….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94AD656-4BB1-6B1E-8EF1-E25A67BCF199}"/>
              </a:ext>
            </a:extLst>
          </p:cNvPr>
          <p:cNvSpPr txBox="1"/>
          <p:nvPr/>
        </p:nvSpPr>
        <p:spPr>
          <a:xfrm>
            <a:off x="507999" y="1039356"/>
            <a:ext cx="7482051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In 1911, even before he entered college, “Tolkien delighted his friends with recitations from </a:t>
            </a:r>
            <a:r>
              <a:rPr lang="en-US" sz="2400" i="1" dirty="0">
                <a:solidFill>
                  <a:srgbClr val="713421"/>
                </a:solidFill>
              </a:rPr>
              <a:t>Beowulf</a:t>
            </a:r>
            <a:r>
              <a:rPr lang="en-US" sz="2400" dirty="0">
                <a:solidFill>
                  <a:srgbClr val="713421"/>
                </a:solidFill>
              </a:rPr>
              <a:t>, the </a:t>
            </a:r>
            <a:r>
              <a:rPr lang="en-US" sz="2400" i="1" dirty="0">
                <a:solidFill>
                  <a:srgbClr val="713421"/>
                </a:solidFill>
              </a:rPr>
              <a:t>Pearl</a:t>
            </a:r>
            <a:r>
              <a:rPr lang="en-US" sz="2400" dirty="0">
                <a:solidFill>
                  <a:srgbClr val="713421"/>
                </a:solidFill>
              </a:rPr>
              <a:t>, and </a:t>
            </a:r>
            <a:r>
              <a:rPr lang="en-US" sz="2400" i="1" dirty="0">
                <a:solidFill>
                  <a:srgbClr val="713421"/>
                </a:solidFill>
              </a:rPr>
              <a:t>Sir Gawain and the Green Knight</a:t>
            </a:r>
            <a:r>
              <a:rPr lang="en-US" sz="2400" dirty="0">
                <a:solidFill>
                  <a:srgbClr val="713421"/>
                </a:solidFill>
              </a:rPr>
              <a:t>, and recounted horrific episodes from the Norse </a:t>
            </a:r>
            <a:r>
              <a:rPr lang="en-US" sz="2400" i="1" dirty="0">
                <a:solidFill>
                  <a:srgbClr val="713421"/>
                </a:solidFill>
              </a:rPr>
              <a:t>Völsunga Saga</a:t>
            </a:r>
            <a:r>
              <a:rPr lang="en-US" sz="2400" dirty="0">
                <a:solidFill>
                  <a:srgbClr val="713421"/>
                </a:solidFill>
              </a:rPr>
              <a:t>, with a passing jibe at Wagner, whose interpretations of the myths he held in contempt.”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24ADA3-E917-828E-B9B7-D0E22020B776}"/>
              </a:ext>
            </a:extLst>
          </p:cNvPr>
          <p:cNvSpPr txBox="1"/>
          <p:nvPr/>
        </p:nvSpPr>
        <p:spPr>
          <a:xfrm>
            <a:off x="507999" y="3347680"/>
            <a:ext cx="748205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He published several student poems, including the rhyming poem “Goblin Feet”, in </a:t>
            </a:r>
            <a:r>
              <a:rPr lang="en-US" sz="2400" i="1" dirty="0">
                <a:solidFill>
                  <a:srgbClr val="713421"/>
                </a:solidFill>
              </a:rPr>
              <a:t>Oxford Poetry 2015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570B50-7FE8-16C5-CD0B-513075984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751" y="1039356"/>
            <a:ext cx="3605048" cy="5511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8CC90A-89F5-947D-3F0F-6F4CC94B8D30}"/>
              </a:ext>
            </a:extLst>
          </p:cNvPr>
          <p:cNvSpPr txBox="1"/>
          <p:nvPr/>
        </p:nvSpPr>
        <p:spPr>
          <a:xfrm>
            <a:off x="507998" y="5379006"/>
            <a:ext cx="7482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By 1918 he was working on a long alliterative poem—a precursor to the Silmarillion – entitled, “The Tale of the Children of </a:t>
            </a:r>
            <a:r>
              <a:rPr lang="en-US" sz="2400" dirty="0" err="1">
                <a:solidFill>
                  <a:srgbClr val="713421"/>
                </a:solidFill>
              </a:rPr>
              <a:t>Hurin</a:t>
            </a:r>
            <a:r>
              <a:rPr lang="en-US" sz="2400" dirty="0">
                <a:solidFill>
                  <a:srgbClr val="713421"/>
                </a:solidFill>
              </a:rPr>
              <a:t>”.</a:t>
            </a:r>
            <a:endParaRPr lang="en-US" sz="2400" i="1" dirty="0">
              <a:solidFill>
                <a:srgbClr val="71342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A57D53-84E8-D4F0-EFCD-690A743718E7}"/>
              </a:ext>
            </a:extLst>
          </p:cNvPr>
          <p:cNvSpPr txBox="1"/>
          <p:nvPr/>
        </p:nvSpPr>
        <p:spPr>
          <a:xfrm>
            <a:off x="507999" y="4178677"/>
            <a:ext cx="750745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In 1915, he also submitted a poetry manuscript, “The Horns of Elfland”, which contained the first seeds of his mythology of Middle Earth.</a:t>
            </a:r>
            <a:endParaRPr lang="en-US" sz="2400" i="1" dirty="0">
              <a:solidFill>
                <a:srgbClr val="7134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14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D30C3E-2AB1-3026-9AEF-DC225192E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D643BF9-F752-89F6-48C4-11972D60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299" y="-152400"/>
            <a:ext cx="114808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Here’s a soldier who became a scholar ….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2EA66D-8B10-F0FE-115D-88ABB467D53E}"/>
              </a:ext>
            </a:extLst>
          </p:cNvPr>
          <p:cNvSpPr txBox="1"/>
          <p:nvPr/>
        </p:nvSpPr>
        <p:spPr>
          <a:xfrm>
            <a:off x="507999" y="988556"/>
            <a:ext cx="7482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He started teaching at Leeds University in 1920, and became the Rawlinson and Bosworth Professor of Anglo-Saxon at Oxford in 1925.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747B3A-68A5-77D3-52A6-A37F41717A36}"/>
              </a:ext>
            </a:extLst>
          </p:cNvPr>
          <p:cNvSpPr txBox="1"/>
          <p:nvPr/>
        </p:nvSpPr>
        <p:spPr>
          <a:xfrm>
            <a:off x="507997" y="2177871"/>
            <a:ext cx="7482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He spent his whole career working on the stories and poems he had loved as a student – </a:t>
            </a:r>
            <a:r>
              <a:rPr lang="en-US" sz="2400" i="1" dirty="0">
                <a:solidFill>
                  <a:srgbClr val="713421"/>
                </a:solidFill>
              </a:rPr>
              <a:t>Beowulf</a:t>
            </a:r>
            <a:r>
              <a:rPr lang="en-US" sz="2400" dirty="0">
                <a:solidFill>
                  <a:srgbClr val="713421"/>
                </a:solidFill>
              </a:rPr>
              <a:t>, </a:t>
            </a:r>
            <a:r>
              <a:rPr lang="en-US" sz="2400" i="1" dirty="0">
                <a:solidFill>
                  <a:srgbClr val="713421"/>
                </a:solidFill>
              </a:rPr>
              <a:t>Pearl</a:t>
            </a:r>
            <a:r>
              <a:rPr lang="en-US" sz="2400" dirty="0">
                <a:solidFill>
                  <a:srgbClr val="713421"/>
                </a:solidFill>
              </a:rPr>
              <a:t>, </a:t>
            </a:r>
            <a:r>
              <a:rPr lang="en-US" sz="2400" i="1" dirty="0">
                <a:solidFill>
                  <a:srgbClr val="713421"/>
                </a:solidFill>
              </a:rPr>
              <a:t>Sir Gawain and the Green Knight</a:t>
            </a:r>
            <a:r>
              <a:rPr lang="en-US" sz="2400" dirty="0">
                <a:solidFill>
                  <a:srgbClr val="713421"/>
                </a:solidFill>
              </a:rPr>
              <a:t>, etc.</a:t>
            </a:r>
            <a:endParaRPr lang="en-US" sz="2400" i="1" dirty="0">
              <a:solidFill>
                <a:srgbClr val="71342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3BA615-A86E-BD90-7D88-E466EC514517}"/>
              </a:ext>
            </a:extLst>
          </p:cNvPr>
          <p:cNvSpPr txBox="1"/>
          <p:nvPr/>
        </p:nvSpPr>
        <p:spPr>
          <a:xfrm>
            <a:off x="507997" y="3378200"/>
            <a:ext cx="7482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All of these poems are in alliterative verse. In effect, he wasn’t just a professor of “Anglo-Saxon” (Old English). He was a professor of alliterative poetry!</a:t>
            </a:r>
            <a:endParaRPr lang="en-US" sz="2400" i="1" dirty="0">
              <a:solidFill>
                <a:srgbClr val="71342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FE42A5-FC66-22F0-94B3-BB25D08D7B34}"/>
              </a:ext>
            </a:extLst>
          </p:cNvPr>
          <p:cNvSpPr txBox="1"/>
          <p:nvPr/>
        </p:nvSpPr>
        <p:spPr>
          <a:xfrm>
            <a:off x="482595" y="4580966"/>
            <a:ext cx="750745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His work helped convince people that works like </a:t>
            </a:r>
            <a:r>
              <a:rPr lang="en-US" sz="2400" i="1" dirty="0">
                <a:solidFill>
                  <a:srgbClr val="713421"/>
                </a:solidFill>
              </a:rPr>
              <a:t>Beowulf</a:t>
            </a:r>
            <a:r>
              <a:rPr lang="en-US" sz="2400" dirty="0">
                <a:solidFill>
                  <a:srgbClr val="713421"/>
                </a:solidFill>
              </a:rPr>
              <a:t> are great literature (“The Monster and the Critics”.)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2F0DE-D951-45C9-F003-AD3571D1F6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970" y="1006147"/>
            <a:ext cx="3875880" cy="560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621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D70FA9-6683-CD30-88A7-8C16E72F7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6F39324-FF5A-50E0-DCA2-C45059B9C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152400"/>
            <a:ext cx="11480800" cy="111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Here’s a professor who became an (accidental) celebrity ….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FED0C5-9B2F-5B9B-2E39-D2412EF9F96E}"/>
              </a:ext>
            </a:extLst>
          </p:cNvPr>
          <p:cNvSpPr txBox="1"/>
          <p:nvPr/>
        </p:nvSpPr>
        <p:spPr>
          <a:xfrm>
            <a:off x="507999" y="1356856"/>
            <a:ext cx="7482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He wrote </a:t>
            </a:r>
            <a:r>
              <a:rPr lang="en-US" sz="2400" i="1" dirty="0">
                <a:solidFill>
                  <a:srgbClr val="713421"/>
                </a:solidFill>
              </a:rPr>
              <a:t>The Hobbit </a:t>
            </a:r>
            <a:r>
              <a:rPr lang="en-US" sz="2400" dirty="0">
                <a:solidFill>
                  <a:srgbClr val="713421"/>
                </a:solidFill>
              </a:rPr>
              <a:t>for his children. Quite accidentally, it was published and became a bestseller 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827CAF-AC68-0361-8913-25230286F4B3}"/>
              </a:ext>
            </a:extLst>
          </p:cNvPr>
          <p:cNvSpPr txBox="1"/>
          <p:nvPr/>
        </p:nvSpPr>
        <p:spPr>
          <a:xfrm>
            <a:off x="507997" y="2546171"/>
            <a:ext cx="7482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He started </a:t>
            </a:r>
            <a:r>
              <a:rPr lang="en-US" sz="2400" i="1" dirty="0">
                <a:solidFill>
                  <a:srgbClr val="713421"/>
                </a:solidFill>
              </a:rPr>
              <a:t>The Lord of the Rings </a:t>
            </a:r>
            <a:r>
              <a:rPr lang="en-US" sz="2400" dirty="0">
                <a:solidFill>
                  <a:srgbClr val="713421"/>
                </a:solidFill>
              </a:rPr>
              <a:t>as a sequel to </a:t>
            </a:r>
            <a:r>
              <a:rPr lang="en-US" sz="2400" i="1" dirty="0">
                <a:solidFill>
                  <a:srgbClr val="713421"/>
                </a:solidFill>
              </a:rPr>
              <a:t>The Hobbit</a:t>
            </a:r>
            <a:r>
              <a:rPr lang="en-US" sz="2400" dirty="0">
                <a:solidFill>
                  <a:srgbClr val="713421"/>
                </a:solidFill>
              </a:rPr>
              <a:t>. Because of who he was, it turned into an epic…</a:t>
            </a:r>
            <a:endParaRPr lang="en-US" sz="2400" i="1" dirty="0">
              <a:solidFill>
                <a:srgbClr val="71342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6A425A-FD95-126C-5526-49F2D69A02A3}"/>
              </a:ext>
            </a:extLst>
          </p:cNvPr>
          <p:cNvSpPr txBox="1"/>
          <p:nvPr/>
        </p:nvSpPr>
        <p:spPr>
          <a:xfrm>
            <a:off x="507997" y="3746500"/>
            <a:ext cx="7482051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It was quietly published in the mid-1950s. But then it became a Sixties sensation ...</a:t>
            </a:r>
            <a:endParaRPr lang="en-US" sz="2400" i="1" dirty="0">
              <a:solidFill>
                <a:srgbClr val="71342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1B317A-09E4-4BA2-9D4E-10EF9034666D}"/>
              </a:ext>
            </a:extLst>
          </p:cNvPr>
          <p:cNvSpPr txBox="1"/>
          <p:nvPr/>
        </p:nvSpPr>
        <p:spPr>
          <a:xfrm>
            <a:off x="482595" y="4566483"/>
            <a:ext cx="7507453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Because of who he was, </a:t>
            </a:r>
            <a:r>
              <a:rPr lang="en-US" sz="2400" i="1" dirty="0">
                <a:solidFill>
                  <a:srgbClr val="713421"/>
                </a:solidFill>
              </a:rPr>
              <a:t>The Lord of the Rings </a:t>
            </a:r>
            <a:r>
              <a:rPr lang="en-US" sz="2400" dirty="0">
                <a:solidFill>
                  <a:srgbClr val="713421"/>
                </a:solidFill>
              </a:rPr>
              <a:t>is chock full of poetry. Including lots of alliterative poetry.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2B1AAC-D0A1-24AF-0682-4E0C3B436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598" y="1356856"/>
            <a:ext cx="3889252" cy="51836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9E46F6-21D3-DB1A-6156-66F4C940D4C4}"/>
              </a:ext>
            </a:extLst>
          </p:cNvPr>
          <p:cNvSpPr txBox="1"/>
          <p:nvPr/>
        </p:nvSpPr>
        <p:spPr>
          <a:xfrm>
            <a:off x="482595" y="5657671"/>
            <a:ext cx="750745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713421"/>
                </a:solidFill>
              </a:rPr>
              <a:t>And that’s where we come in …</a:t>
            </a:r>
          </a:p>
        </p:txBody>
      </p:sp>
    </p:spTree>
    <p:extLst>
      <p:ext uri="{BB962C8B-B14F-4D97-AF65-F5344CB8AC3E}">
        <p14:creationId xmlns:p14="http://schemas.microsoft.com/office/powerpoint/2010/main" val="689264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  <p:bldP spid="1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0EAFC2-8C07-8F79-97D3-466AF31C3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D0B44F2-BD80-8821-E952-0C0EC71B74C2}"/>
              </a:ext>
            </a:extLst>
          </p:cNvPr>
          <p:cNvSpPr txBox="1"/>
          <p:nvPr/>
        </p:nvSpPr>
        <p:spPr>
          <a:xfrm>
            <a:off x="1003300" y="405874"/>
            <a:ext cx="10744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Tolkien wanted to write the Silmarillion in AV!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9BE08B8-5212-904F-EB87-4FF23B341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76499"/>
            <a:ext cx="10515600" cy="3700463"/>
          </a:xfrm>
        </p:spPr>
        <p:txBody>
          <a:bodyPr>
            <a:normAutofit/>
          </a:bodyPr>
          <a:lstStyle/>
          <a:p>
            <a:r>
              <a:rPr lang="en-US" sz="3900" dirty="0">
                <a:solidFill>
                  <a:schemeClr val="accent2">
                    <a:lumMod val="50000"/>
                  </a:schemeClr>
                </a:solidFill>
              </a:rPr>
              <a:t>Multiple early attempts</a:t>
            </a:r>
          </a:p>
          <a:p>
            <a:r>
              <a:rPr lang="en-US" sz="3900" i="1" dirty="0" err="1">
                <a:solidFill>
                  <a:schemeClr val="accent2">
                    <a:lumMod val="50000"/>
                  </a:schemeClr>
                </a:solidFill>
              </a:rPr>
              <a:t>Longest:Children</a:t>
            </a:r>
            <a:r>
              <a:rPr lang="en-US" sz="3900" i="1" dirty="0">
                <a:solidFill>
                  <a:schemeClr val="accent2">
                    <a:lumMod val="50000"/>
                  </a:schemeClr>
                </a:solidFill>
              </a:rPr>
              <a:t> of </a:t>
            </a:r>
            <a:r>
              <a:rPr lang="en-US" sz="3900" i="1" dirty="0" err="1">
                <a:solidFill>
                  <a:schemeClr val="accent2">
                    <a:lumMod val="50000"/>
                  </a:schemeClr>
                </a:solidFill>
              </a:rPr>
              <a:t>Hurin</a:t>
            </a:r>
            <a:endParaRPr lang="en-US" sz="3900" i="1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3900" i="1" dirty="0">
                <a:solidFill>
                  <a:schemeClr val="accent2">
                    <a:lumMod val="50000"/>
                  </a:schemeClr>
                </a:solidFill>
              </a:rPr>
              <a:t>Other fragments (Flight of the </a:t>
            </a:r>
            <a:r>
              <a:rPr lang="en-US" sz="3900" i="1" dirty="0" err="1">
                <a:solidFill>
                  <a:schemeClr val="accent2">
                    <a:lumMod val="50000"/>
                  </a:schemeClr>
                </a:solidFill>
              </a:rPr>
              <a:t>Noldoli</a:t>
            </a:r>
            <a:r>
              <a:rPr lang="en-US" sz="3900" i="1" dirty="0">
                <a:solidFill>
                  <a:schemeClr val="accent2">
                    <a:lumMod val="50000"/>
                  </a:schemeClr>
                </a:solidFill>
              </a:rPr>
              <a:t> from Valinor, Lay of Leithian, Lay of Earendil)</a:t>
            </a:r>
            <a:endParaRPr lang="en-US" sz="32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43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AE4B4B-A202-C358-6577-66E4FBC95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3D3F49-ED98-36A1-A87E-505D85A27392}"/>
              </a:ext>
            </a:extLst>
          </p:cNvPr>
          <p:cNvSpPr txBox="1"/>
          <p:nvPr/>
        </p:nvSpPr>
        <p:spPr>
          <a:xfrm>
            <a:off x="304800" y="113774"/>
            <a:ext cx="11722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Internal Evidence: The Elves wrote AV!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23CC68F-B4D4-8117-3C0B-646ED3507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934700" cy="5130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Lay of Leithian    Release from Bondage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linkèd words   has long been wrought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Of Beren Ermabwed,   brave, undaunted.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How Lúthien the lissome   he loved of yore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enchanted forest   chained in wonder.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Tinúviel he named her,   than nightingale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more sweet her voice,   as veiled in soft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and wavering wisps   of woven dusk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shot with starlight,   with shining eyes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She danced like dreams    of drifting sheen,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Pale-twinkling pears    in pools of darkness.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-- Fragment of an alliterative 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</a:rPr>
              <a:t>Lay of Leithian</a:t>
            </a:r>
          </a:p>
          <a:p>
            <a:pPr marL="0" indent="0">
              <a:buNone/>
            </a:pPr>
            <a:endParaRPr lang="en-US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961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A99D9C-5209-A979-DB0F-88391977C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C07265-0677-8807-7FFA-7EDF411F501A}"/>
              </a:ext>
            </a:extLst>
          </p:cNvPr>
          <p:cNvSpPr txBox="1"/>
          <p:nvPr/>
        </p:nvSpPr>
        <p:spPr>
          <a:xfrm>
            <a:off x="304800" y="113774"/>
            <a:ext cx="11722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Internal Evidence: The Elves wrote AV!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D93897-505E-9B9E-6A53-4E3BD0BCB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782300" cy="5194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Lay of Leithian    Release from Bondage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In linkèd words   has long been wrought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Of Beren Ermabwed,   brave, undaunted.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How Lúthien the lissome   he loved of yore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enchanted forest   chained in wonder.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Tinúviel he named her,   than nightingale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more sweet her voice,   as veiled in soft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and wavering wisps   of woven dusk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shot with starlight,   with shining eyes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She danced like dreams    of drifting sheen,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Pale-twinkling pearls    in pools of darkness.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-- Fragment of an alliterative 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</a:rPr>
              <a:t>Lay of Leithian</a:t>
            </a:r>
          </a:p>
        </p:txBody>
      </p:sp>
    </p:spTree>
    <p:extLst>
      <p:ext uri="{BB962C8B-B14F-4D97-AF65-F5344CB8AC3E}">
        <p14:creationId xmlns:p14="http://schemas.microsoft.com/office/powerpoint/2010/main" val="40890268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CD3F4A-B616-EF6C-2624-E9901B7BF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5D0DBA-17AD-200B-4E28-C63925FF90D3}"/>
              </a:ext>
            </a:extLst>
          </p:cNvPr>
          <p:cNvSpPr txBox="1"/>
          <p:nvPr/>
        </p:nvSpPr>
        <p:spPr>
          <a:xfrm>
            <a:off x="304800" y="113774"/>
            <a:ext cx="11722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Internal Evidence: The Elves wrote AV!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48C6EAA-8A21-F7A4-EEE1-3897AB8F3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782300" cy="5194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Lay of Leithian    Release from Bondage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In linkèd words   has long been wrought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Of Beren Ermabwed,   brave, undaunted.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How Lúthien the lissome   he loved of yore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enchanted forest   chained in wonder.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Tinúviel he named her,   than nightingale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more sweet her voice,   as veiled in soft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and wavering wisps   of woven dusk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shot with starlight,   with shining eyes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She danced like dreams    of drifting sheen,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Pale-twinkling pearls    in pools of darkness.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-- Fragment of an alliterative 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</a:rPr>
              <a:t>Lay of Leithian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63CB9F-BEC9-49EF-57DB-7E6EDF7F757D}"/>
              </a:ext>
            </a:extLst>
          </p:cNvPr>
          <p:cNvSpPr txBox="1"/>
          <p:nvPr/>
        </p:nvSpPr>
        <p:spPr>
          <a:xfrm>
            <a:off x="7734300" y="1037104"/>
            <a:ext cx="37211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From Tolkien’s translation of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Sir Gawain and the Green Knight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“thus linked and truly lettered as it was in this land of old”</a:t>
            </a:r>
          </a:p>
        </p:txBody>
      </p:sp>
    </p:spTree>
    <p:extLst>
      <p:ext uri="{BB962C8B-B14F-4D97-AF65-F5344CB8AC3E}">
        <p14:creationId xmlns:p14="http://schemas.microsoft.com/office/powerpoint/2010/main" val="42161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AD7DC-371F-0A56-0F6D-42295D03F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521E21-7125-E819-B5B4-572A7E0715C3}"/>
              </a:ext>
            </a:extLst>
          </p:cNvPr>
          <p:cNvSpPr txBox="1"/>
          <p:nvPr/>
        </p:nvSpPr>
        <p:spPr>
          <a:xfrm>
            <a:off x="304800" y="113774"/>
            <a:ext cx="11722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Internal Evidence: The Elves wrote AV!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4EF01A-A4D6-9E45-3711-4C6FF561A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3500"/>
            <a:ext cx="10782300" cy="5194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Lay of Leithian    Release from Bondage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In linkèd words   has long been wrought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Of Beren Ermabwed,   brave, undaunted.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How Lúthien the lissome   he loved of yore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In the enchanted forest   chained in wonder.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Tinúviel he named her,   than nightingale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more sweet her voice,   as veiled in soft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and wavering wisps   of woven dusk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shot with starlight,   with shining eyes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She danced like dreams    of drifting sheen,</a:t>
            </a:r>
          </a:p>
          <a:p>
            <a:pPr marL="0" indent="0">
              <a:buNone/>
            </a:pP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Pale-twinkling pearls    in pools of darkness.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-- Fragment of an alliterative </a:t>
            </a:r>
            <a:r>
              <a:rPr lang="en-US" sz="2400" b="1" i="1" dirty="0">
                <a:solidFill>
                  <a:schemeClr val="accent2">
                    <a:lumMod val="50000"/>
                  </a:schemeClr>
                </a:solidFill>
              </a:rPr>
              <a:t>Lay of Leithian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31650E-F5F5-332F-E862-A267CA83AFDB}"/>
              </a:ext>
            </a:extLst>
          </p:cNvPr>
          <p:cNvSpPr txBox="1"/>
          <p:nvPr/>
        </p:nvSpPr>
        <p:spPr>
          <a:xfrm>
            <a:off x="7734300" y="1037104"/>
            <a:ext cx="37211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From Tolkien’s translation of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Sir Gawain and the Green Knight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“thus linked and truly lettered as it was in this land of old”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24C36C-5C9E-DEBB-0B84-ED66C4A8780F}"/>
              </a:ext>
            </a:extLst>
          </p:cNvPr>
          <p:cNvSpPr txBox="1"/>
          <p:nvPr/>
        </p:nvSpPr>
        <p:spPr>
          <a:xfrm>
            <a:off x="7734300" y="3429000"/>
            <a:ext cx="443923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From the alliterative </a:t>
            </a:r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Destruction of Troy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: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“By locking of letters that left were of old”</a:t>
            </a:r>
          </a:p>
          <a:p>
            <a:r>
              <a:rPr lang="en-US" dirty="0"/>
              <a:t>.</a:t>
            </a:r>
          </a:p>
          <a:p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2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8CED17-18B0-7903-4A0C-0F06F6647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A01F8F-9E0D-F605-D7BC-6C09EFD10B95}"/>
              </a:ext>
            </a:extLst>
          </p:cNvPr>
          <p:cNvSpPr txBox="1"/>
          <p:nvPr/>
        </p:nvSpPr>
        <p:spPr>
          <a:xfrm>
            <a:off x="304800" y="113774"/>
            <a:ext cx="117221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So Tolkien fans have good reason to use AV to write about Tolkien’s world!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6475319-A5F6-DF0D-9EC5-1DCDC7D8F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71700"/>
            <a:ext cx="6146800" cy="4356100"/>
          </a:xfrm>
        </p:spPr>
        <p:txBody>
          <a:bodyPr>
            <a:normAutofit fontScale="92500" lnSpcReduction="10000"/>
          </a:bodyPr>
          <a:lstStyle/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I confess to doing so (as you’ll see in the poetry reading session!)</a:t>
            </a: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And I am far from the only one. S</a:t>
            </a:r>
            <a:r>
              <a:rPr lang="en-US" sz="3900" i="1" dirty="0">
                <a:solidFill>
                  <a:schemeClr val="accent2">
                    <a:lumMod val="50000"/>
                  </a:schemeClr>
                </a:solidFill>
              </a:rPr>
              <a:t>ee for instance … </a:t>
            </a:r>
            <a:r>
              <a:rPr lang="en-US" sz="3900" i="1" dirty="0">
                <a:solidFill>
                  <a:srgbClr val="71342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Alliterative Verse in Arda</a:t>
            </a:r>
            <a:r>
              <a:rPr lang="en-US" sz="3900" i="1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A great opportunity for new </a:t>
            </a:r>
            <a:r>
              <a:rPr lang="en-US" sz="4000" dirty="0" err="1">
                <a:solidFill>
                  <a:schemeClr val="accent2">
                    <a:lumMod val="50000"/>
                  </a:schemeClr>
                </a:solidFill>
              </a:rPr>
              <a:t>fanworks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 …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14598B-968F-CE1B-BB8C-4F4A5A974A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100" y="2020500"/>
            <a:ext cx="46101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6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2967D7-A99A-1AB9-67E2-EA50368B3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D28FAE-02C6-9013-D6A2-3138424BAB0A}"/>
              </a:ext>
            </a:extLst>
          </p:cNvPr>
          <p:cNvSpPr txBox="1"/>
          <p:nvPr/>
        </p:nvSpPr>
        <p:spPr>
          <a:xfrm>
            <a:off x="304800" y="113774"/>
            <a:ext cx="117221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So let’s look at some!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5A6B219-EE2A-9893-EBAF-93855CB4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193800"/>
            <a:ext cx="6235700" cy="14605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If you’re online, use this QR code, choose one of the poems listed, and read it to yourself.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C014A-D93A-23C1-2463-32663C16E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1485900"/>
            <a:ext cx="4610100" cy="46101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F9E5E8-0F02-D92F-6BB0-D77BF92B0D24}"/>
              </a:ext>
            </a:extLst>
          </p:cNvPr>
          <p:cNvSpPr txBox="1">
            <a:spLocks/>
          </p:cNvSpPr>
          <p:nvPr/>
        </p:nvSpPr>
        <p:spPr>
          <a:xfrm>
            <a:off x="546100" y="2533649"/>
            <a:ext cx="6235700" cy="1079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If you’re in the room, read a few poems from the handout.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90A0577-5D58-C3A5-5518-E20A083B0AEC}"/>
              </a:ext>
            </a:extLst>
          </p:cNvPr>
          <p:cNvSpPr txBox="1">
            <a:spLocks/>
          </p:cNvSpPr>
          <p:nvPr/>
        </p:nvSpPr>
        <p:spPr>
          <a:xfrm>
            <a:off x="546100" y="3345356"/>
            <a:ext cx="6235700" cy="615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have six minutes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D93B70C-1411-A287-19DB-32C593626B00}"/>
              </a:ext>
            </a:extLst>
          </p:cNvPr>
          <p:cNvSpPr txBox="1">
            <a:spLocks/>
          </p:cNvSpPr>
          <p:nvPr/>
        </p:nvSpPr>
        <p:spPr>
          <a:xfrm>
            <a:off x="546100" y="5109696"/>
            <a:ext cx="6235700" cy="1536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When the six minutes are up, be prepared to volunteer your answers to a few questions …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623B6A-6D45-DA99-9043-882A2FCF0A84}"/>
              </a:ext>
            </a:extLst>
          </p:cNvPr>
          <p:cNvSpPr txBox="1">
            <a:spLocks/>
          </p:cNvSpPr>
          <p:nvPr/>
        </p:nvSpPr>
        <p:spPr>
          <a:xfrm>
            <a:off x="546100" y="3884101"/>
            <a:ext cx="6235700" cy="615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Note: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you will get more out of the reading if you (quietly) read it to yourself out loud …</a:t>
            </a:r>
          </a:p>
        </p:txBody>
      </p:sp>
    </p:spTree>
    <p:extLst>
      <p:ext uri="{BB962C8B-B14F-4D97-AF65-F5344CB8AC3E}">
        <p14:creationId xmlns:p14="http://schemas.microsoft.com/office/powerpoint/2010/main" val="56210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  <p:bldP spid="6" grpId="0" build="p"/>
      <p:bldP spid="7" grpId="0" build="p"/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8BB59-1675-6288-3B0C-08107C9BC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2193925"/>
            <a:ext cx="7073900" cy="1325563"/>
          </a:xfrm>
        </p:spPr>
        <p:txBody>
          <a:bodyPr>
            <a:noAutofit/>
          </a:bodyPr>
          <a:lstStyle/>
          <a:p>
            <a:pPr algn="ctr"/>
            <a:r>
              <a:rPr lang="en-US" sz="9600" dirty="0"/>
              <a:t>Now, read!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8CFC01-EA05-054D-1C46-5D18C4E558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100" y="979100"/>
            <a:ext cx="4610100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95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9C7146-EB66-11D7-2D2B-68BF2C3BA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C440787-CA9D-11AE-6A6F-FCF0C878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Questions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D56B14-8E52-9007-D495-258A8675A1A7}"/>
              </a:ext>
            </a:extLst>
          </p:cNvPr>
          <p:cNvSpPr txBox="1"/>
          <p:nvPr/>
        </p:nvSpPr>
        <p:spPr>
          <a:xfrm>
            <a:off x="292100" y="1346200"/>
            <a:ext cx="11607799" cy="501675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000" dirty="0">
                <a:solidFill>
                  <a:srgbClr val="713421"/>
                </a:solidFill>
              </a:rPr>
              <a:t>Did this read like poetry to you? Why or why not?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solidFill>
                  <a:srgbClr val="713421"/>
                </a:solidFill>
              </a:rPr>
              <a:t>Rythmically, how is this different from metrical poetry? From free verse?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solidFill>
                  <a:srgbClr val="713421"/>
                </a:solidFill>
              </a:rPr>
              <a:t>What struck you when you read this kind of poetry out loud?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solidFill>
                  <a:srgbClr val="713421"/>
                </a:solidFill>
              </a:rPr>
              <a:t>How well, do you think, the authors of these fanfic poems did, using alliterative verse to tell stories set in Tolkien’s world?</a:t>
            </a:r>
          </a:p>
        </p:txBody>
      </p:sp>
    </p:spTree>
    <p:extLst>
      <p:ext uri="{BB962C8B-B14F-4D97-AF65-F5344CB8AC3E}">
        <p14:creationId xmlns:p14="http://schemas.microsoft.com/office/powerpoint/2010/main" val="3000907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0110C7-6779-4528-A031-CB0FC5325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6BE780-14FE-E14C-C06C-0C1CFD2F305F}"/>
              </a:ext>
            </a:extLst>
          </p:cNvPr>
          <p:cNvSpPr txBox="1"/>
          <p:nvPr/>
        </p:nvSpPr>
        <p:spPr>
          <a:xfrm>
            <a:off x="1193800" y="2069574"/>
            <a:ext cx="9626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kern="0" dirty="0">
                <a:solidFill>
                  <a:schemeClr val="accent2">
                    <a:lumMod val="50000"/>
                  </a:schemeClr>
                </a:solidFill>
                <a:latin typeface="Californian FB" panose="0207040306080B030204" pitchFamily="18" charset="0"/>
                <a:ea typeface="Calibri" panose="020F0502020204030204" pitchFamily="34" charset="0"/>
              </a:rPr>
              <a:t>A Quick Introduction to Alliterative Verse</a:t>
            </a:r>
            <a:endParaRPr lang="en-US" sz="7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15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3BB7EB-13E6-0844-772A-C7CBF4CD1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9BC1A86-9F0E-125F-D6A1-BE39191B6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C.S. Lewis’ Teaching Example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54A326-C237-4810-0E93-E55D0E803D36}"/>
              </a:ext>
            </a:extLst>
          </p:cNvPr>
          <p:cNvSpPr txBox="1"/>
          <p:nvPr/>
        </p:nvSpPr>
        <p:spPr>
          <a:xfrm>
            <a:off x="965200" y="1460500"/>
            <a:ext cx="107568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13421"/>
                </a:solidFill>
              </a:rPr>
              <a:t>We were talking of DRAGONS, Tolkien and I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In a Berkshire bar. The big workman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Who had sat silent and sucked his pipe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All the evening, from his empty mug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With gleaming eye glanced towards us: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"I seen '</a:t>
            </a:r>
            <a:r>
              <a:rPr lang="en-US" sz="4000" dirty="0" err="1">
                <a:solidFill>
                  <a:srgbClr val="713421"/>
                </a:solidFill>
              </a:rPr>
              <a:t>em</a:t>
            </a:r>
            <a:r>
              <a:rPr lang="en-US" sz="4000" dirty="0">
                <a:solidFill>
                  <a:srgbClr val="713421"/>
                </a:solidFill>
              </a:rPr>
              <a:t> myself!" he said fiercely.</a:t>
            </a:r>
          </a:p>
        </p:txBody>
      </p:sp>
    </p:spTree>
    <p:extLst>
      <p:ext uri="{BB962C8B-B14F-4D97-AF65-F5344CB8AC3E}">
        <p14:creationId xmlns:p14="http://schemas.microsoft.com/office/powerpoint/2010/main" val="210530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21F0A5-EC9C-AE81-27E1-25EFB27AD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64F9CB3-752A-A904-B4C2-066AD884C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11353799" cy="111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Half-Lines: Alliterative Verse is built from PHRASES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780E88-DBEA-6ADC-5346-085B1F0D6811}"/>
              </a:ext>
            </a:extLst>
          </p:cNvPr>
          <p:cNvSpPr txBox="1"/>
          <p:nvPr/>
        </p:nvSpPr>
        <p:spPr>
          <a:xfrm>
            <a:off x="469900" y="1168400"/>
            <a:ext cx="11252199" cy="52629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13421"/>
                </a:solidFill>
              </a:rPr>
              <a:t>We were talking of DRAGONS,</a:t>
            </a:r>
          </a:p>
          <a:p>
            <a:r>
              <a:rPr lang="en-US" sz="2800" dirty="0">
                <a:solidFill>
                  <a:srgbClr val="713421"/>
                </a:solidFill>
              </a:rPr>
              <a:t>                                                                    Tolkien and I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In a Berkshire bar.</a:t>
            </a:r>
          </a:p>
          <a:p>
            <a:r>
              <a:rPr lang="en-US" sz="2800" dirty="0">
                <a:solidFill>
                  <a:srgbClr val="713421"/>
                </a:solidFill>
              </a:rPr>
              <a:t>                                                                    The big workman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Who had sat silent</a:t>
            </a:r>
          </a:p>
          <a:p>
            <a:r>
              <a:rPr lang="en-US" sz="2800" dirty="0">
                <a:solidFill>
                  <a:srgbClr val="713421"/>
                </a:solidFill>
              </a:rPr>
              <a:t>                                                                    and sucked his pipe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All the evening,      </a:t>
            </a:r>
          </a:p>
          <a:p>
            <a:r>
              <a:rPr lang="en-US" sz="2800" dirty="0">
                <a:solidFill>
                  <a:srgbClr val="713421"/>
                </a:solidFill>
              </a:rPr>
              <a:t>                                                                    from his empty mug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With gleaming eye </a:t>
            </a:r>
          </a:p>
          <a:p>
            <a:r>
              <a:rPr lang="en-US" sz="2800" dirty="0">
                <a:solidFill>
                  <a:srgbClr val="713421"/>
                </a:solidFill>
              </a:rPr>
              <a:t>                                                                    glanced towards us: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"I seen '</a:t>
            </a:r>
            <a:r>
              <a:rPr lang="en-US" sz="2800" dirty="0" err="1">
                <a:solidFill>
                  <a:srgbClr val="713421"/>
                </a:solidFill>
              </a:rPr>
              <a:t>em</a:t>
            </a:r>
            <a:r>
              <a:rPr lang="en-US" sz="2800" dirty="0">
                <a:solidFill>
                  <a:srgbClr val="713421"/>
                </a:solidFill>
              </a:rPr>
              <a:t> myself!" </a:t>
            </a:r>
          </a:p>
          <a:p>
            <a:r>
              <a:rPr lang="en-US" sz="2800" dirty="0">
                <a:solidFill>
                  <a:srgbClr val="713421"/>
                </a:solidFill>
              </a:rPr>
              <a:t>                                                                    he said fiercely.</a:t>
            </a:r>
          </a:p>
        </p:txBody>
      </p:sp>
    </p:spTree>
    <p:extLst>
      <p:ext uri="{BB962C8B-B14F-4D97-AF65-F5344CB8AC3E}">
        <p14:creationId xmlns:p14="http://schemas.microsoft.com/office/powerpoint/2010/main" val="3308078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1BC38-7B7B-29D1-B712-E565CB4DE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8B61B7D-E105-20FD-06BC-7FC3C4D1B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</a:rPr>
              <a:t>LIFTS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 and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highlight>
                  <a:srgbClr val="C0C0C0"/>
                </a:highlight>
              </a:rPr>
              <a:t>DIPS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: 2 each per half line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C51D77-6F6B-99EB-06B7-A8B4793C49F1}"/>
              </a:ext>
            </a:extLst>
          </p:cNvPr>
          <p:cNvSpPr txBox="1"/>
          <p:nvPr/>
        </p:nvSpPr>
        <p:spPr>
          <a:xfrm>
            <a:off x="762000" y="1536174"/>
            <a:ext cx="108838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We were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talk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ing of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DRAGONS</a:t>
            </a:r>
            <a:r>
              <a:rPr lang="en-US" sz="4000" dirty="0">
                <a:solidFill>
                  <a:srgbClr val="713421"/>
                </a:solidFill>
              </a:rPr>
              <a:t>,     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Tolk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ien</a:t>
            </a:r>
            <a:r>
              <a:rPr lang="en-US" sz="4000" dirty="0">
                <a:solidFill>
                  <a:srgbClr val="713421"/>
                </a:solidFill>
              </a:rPr>
              <a:t> 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and</a:t>
            </a:r>
            <a:r>
              <a:rPr lang="en-US" sz="4000" dirty="0">
                <a:solidFill>
                  <a:srgbClr val="713421"/>
                </a:solidFill>
              </a:rPr>
              <a:t>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I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In a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Berk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shire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bar</a:t>
            </a:r>
            <a:r>
              <a:rPr lang="en-US" sz="4000" dirty="0">
                <a:solidFill>
                  <a:srgbClr val="713421"/>
                </a:solidFill>
              </a:rPr>
              <a:t>.      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The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big</a:t>
            </a:r>
            <a:r>
              <a:rPr lang="en-US" sz="4000" dirty="0">
                <a:solidFill>
                  <a:srgbClr val="713421"/>
                </a:solidFill>
              </a:rPr>
              <a:t>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work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man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Who had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sat</a:t>
            </a:r>
            <a:r>
              <a:rPr lang="en-US" sz="4000" dirty="0">
                <a:solidFill>
                  <a:srgbClr val="713421"/>
                </a:solidFill>
              </a:rPr>
              <a:t>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si</a:t>
            </a:r>
            <a:r>
              <a:rPr lang="en-US" sz="4000" dirty="0">
                <a:solidFill>
                  <a:srgbClr val="713421"/>
                </a:solidFill>
              </a:rPr>
              <a:t>l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ent</a:t>
            </a:r>
            <a:r>
              <a:rPr lang="en-US" sz="4000" dirty="0">
                <a:solidFill>
                  <a:srgbClr val="713421"/>
                </a:solidFill>
              </a:rPr>
              <a:t>      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and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sucked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 his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pipe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All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 the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eve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ning</a:t>
            </a:r>
            <a:r>
              <a:rPr lang="en-US" sz="4000" dirty="0">
                <a:solidFill>
                  <a:srgbClr val="713421"/>
                </a:solidFill>
              </a:rPr>
              <a:t>,      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from his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emp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ty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mug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With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gleam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ing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eye</a:t>
            </a:r>
            <a:r>
              <a:rPr lang="en-US" sz="4000" dirty="0">
                <a:solidFill>
                  <a:srgbClr val="713421"/>
                </a:solidFill>
              </a:rPr>
              <a:t>     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glanced</a:t>
            </a:r>
            <a:r>
              <a:rPr lang="en-US" sz="4000" dirty="0">
                <a:solidFill>
                  <a:srgbClr val="713421"/>
                </a:solidFill>
              </a:rPr>
              <a:t>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towards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 us</a:t>
            </a:r>
            <a:r>
              <a:rPr lang="en-US" sz="4000" dirty="0">
                <a:solidFill>
                  <a:srgbClr val="713421"/>
                </a:solidFill>
              </a:rPr>
              <a:t>: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"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I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seen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 '</a:t>
            </a:r>
            <a:r>
              <a:rPr lang="en-US" sz="4000" dirty="0" err="1">
                <a:solidFill>
                  <a:srgbClr val="713421"/>
                </a:solidFill>
                <a:highlight>
                  <a:srgbClr val="C0C0C0"/>
                </a:highlight>
              </a:rPr>
              <a:t>em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 my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self</a:t>
            </a:r>
            <a:r>
              <a:rPr lang="en-US" sz="4000" dirty="0">
                <a:solidFill>
                  <a:srgbClr val="713421"/>
                </a:solidFill>
              </a:rPr>
              <a:t>!“      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he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said</a:t>
            </a:r>
            <a:r>
              <a:rPr lang="en-US" sz="4000" dirty="0">
                <a:solidFill>
                  <a:srgbClr val="713421"/>
                </a:solidFill>
              </a:rPr>
              <a:t>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fierce</a:t>
            </a:r>
            <a:r>
              <a:rPr lang="en-US" sz="4000" dirty="0">
                <a:solidFill>
                  <a:srgbClr val="713421"/>
                </a:solidFill>
                <a:highlight>
                  <a:srgbClr val="C0C0C0"/>
                </a:highlight>
              </a:rPr>
              <a:t>ly.</a:t>
            </a:r>
          </a:p>
        </p:txBody>
      </p:sp>
    </p:spTree>
    <p:extLst>
      <p:ext uri="{BB962C8B-B14F-4D97-AF65-F5344CB8AC3E}">
        <p14:creationId xmlns:p14="http://schemas.microsoft.com/office/powerpoint/2010/main" val="408102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AF2C3B-A992-BD73-BB22-33EFC25BB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E89279C-2DC6-1545-FAF3-C93AD49D3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Four possible rhythms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64A784-D672-C72E-CAF5-9D4D45FA6EA0}"/>
              </a:ext>
            </a:extLst>
          </p:cNvPr>
          <p:cNvSpPr txBox="1"/>
          <p:nvPr/>
        </p:nvSpPr>
        <p:spPr>
          <a:xfrm>
            <a:off x="654050" y="1218674"/>
            <a:ext cx="10883899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713421"/>
                </a:solidFill>
              </a:rPr>
              <a:t>Falling-Falling</a:t>
            </a:r>
            <a:r>
              <a:rPr lang="en-US" sz="4000" dirty="0">
                <a:solidFill>
                  <a:srgbClr val="713421"/>
                </a:solidFill>
              </a:rPr>
              <a:t> (Type A): 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2800" i="1" dirty="0">
                <a:solidFill>
                  <a:srgbClr val="713421"/>
                </a:solidFill>
              </a:rPr>
              <a:t>(all the evening, glanced towards us)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5CC674-8F5F-C926-C406-8FD5C9C596F4}"/>
              </a:ext>
            </a:extLst>
          </p:cNvPr>
          <p:cNvSpPr txBox="1"/>
          <p:nvPr/>
        </p:nvSpPr>
        <p:spPr>
          <a:xfrm>
            <a:off x="654050" y="2357447"/>
            <a:ext cx="10883899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713421"/>
                </a:solidFill>
              </a:rPr>
              <a:t>Rising-Rising</a:t>
            </a:r>
            <a:r>
              <a:rPr lang="en-US" sz="4000" dirty="0">
                <a:solidFill>
                  <a:srgbClr val="713421"/>
                </a:solidFill>
              </a:rPr>
              <a:t> (Type B): 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2800" i="1" dirty="0">
                <a:solidFill>
                  <a:srgbClr val="713421"/>
                </a:solidFill>
              </a:rPr>
              <a:t>(in a Berkshire Bar, with </a:t>
            </a:r>
            <a:r>
              <a:rPr lang="en-US" sz="2800" i="1">
                <a:solidFill>
                  <a:srgbClr val="713421"/>
                </a:solidFill>
              </a:rPr>
              <a:t>gleaming eye) </a:t>
            </a:r>
            <a:endParaRPr lang="en-US" sz="2800" i="1" dirty="0">
              <a:solidFill>
                <a:srgbClr val="71342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057A45-C85E-7364-7FD1-B697105A793E}"/>
              </a:ext>
            </a:extLst>
          </p:cNvPr>
          <p:cNvSpPr txBox="1"/>
          <p:nvPr/>
        </p:nvSpPr>
        <p:spPr>
          <a:xfrm>
            <a:off x="654050" y="3470820"/>
            <a:ext cx="10883899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713421"/>
                </a:solidFill>
              </a:rPr>
              <a:t>Rising-Falling</a:t>
            </a:r>
            <a:r>
              <a:rPr lang="en-US" sz="4000" dirty="0">
                <a:solidFill>
                  <a:srgbClr val="713421"/>
                </a:solidFill>
              </a:rPr>
              <a:t> (Type C): 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2800" i="1" dirty="0">
                <a:solidFill>
                  <a:srgbClr val="713421"/>
                </a:solidFill>
              </a:rPr>
              <a:t>(the big workman, he said fiercely)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CEDE2F-E34A-13C8-7151-1269094C1CE4}"/>
              </a:ext>
            </a:extLst>
          </p:cNvPr>
          <p:cNvSpPr txBox="1"/>
          <p:nvPr/>
        </p:nvSpPr>
        <p:spPr>
          <a:xfrm>
            <a:off x="654049" y="4584193"/>
            <a:ext cx="10883899" cy="11387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713421"/>
                </a:solidFill>
              </a:rPr>
              <a:t>Falling-Rising</a:t>
            </a:r>
            <a:r>
              <a:rPr lang="en-US" sz="4000" dirty="0">
                <a:solidFill>
                  <a:srgbClr val="713421"/>
                </a:solidFill>
              </a:rPr>
              <a:t> (Types D and E): 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2800" i="1" dirty="0">
                <a:solidFill>
                  <a:srgbClr val="713421"/>
                </a:solidFill>
              </a:rPr>
              <a:t>(Tolkien and I) </a:t>
            </a:r>
          </a:p>
        </p:txBody>
      </p:sp>
    </p:spTree>
    <p:extLst>
      <p:ext uri="{BB962C8B-B14F-4D97-AF65-F5344CB8AC3E}">
        <p14:creationId xmlns:p14="http://schemas.microsoft.com/office/powerpoint/2010/main" val="86488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2E3A20-A78F-6867-74C0-B08DCC3C7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9372793-12FA-C827-CD1A-0EFED6C8F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Alliteration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6A636B-4015-706C-49E3-E8500FAECEBF}"/>
              </a:ext>
            </a:extLst>
          </p:cNvPr>
          <p:cNvSpPr txBox="1"/>
          <p:nvPr/>
        </p:nvSpPr>
        <p:spPr>
          <a:xfrm>
            <a:off x="965200" y="1460500"/>
            <a:ext cx="107568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13421"/>
                </a:solidFill>
              </a:rPr>
              <a:t>We were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alking of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D</a:t>
            </a:r>
            <a:r>
              <a:rPr lang="en-US" sz="4000" dirty="0">
                <a:solidFill>
                  <a:srgbClr val="713421"/>
                </a:solidFill>
              </a:rPr>
              <a:t>RAGONS,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olkien and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I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In a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erkshire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ar.     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ig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w</a:t>
            </a:r>
            <a:r>
              <a:rPr lang="en-US" sz="4000" dirty="0">
                <a:solidFill>
                  <a:srgbClr val="713421"/>
                </a:solidFill>
              </a:rPr>
              <a:t>orkman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Who had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at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ilent      and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ucked his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p</a:t>
            </a:r>
            <a:r>
              <a:rPr lang="en-US" sz="4000" dirty="0">
                <a:solidFill>
                  <a:srgbClr val="713421"/>
                </a:solidFill>
              </a:rPr>
              <a:t>ipe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A</a:t>
            </a:r>
            <a:r>
              <a:rPr lang="en-US" sz="4000" dirty="0">
                <a:solidFill>
                  <a:srgbClr val="713421"/>
                </a:solidFill>
              </a:rPr>
              <a:t>ll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vening,      from his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mpty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m</a:t>
            </a:r>
            <a:r>
              <a:rPr lang="en-US" sz="4000" dirty="0">
                <a:solidFill>
                  <a:srgbClr val="713421"/>
                </a:solidFill>
              </a:rPr>
              <a:t>ug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With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leaming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ye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lanced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owards us: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"I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een '</a:t>
            </a:r>
            <a:r>
              <a:rPr lang="en-US" sz="4000" dirty="0" err="1">
                <a:solidFill>
                  <a:srgbClr val="713421"/>
                </a:solidFill>
              </a:rPr>
              <a:t>em</a:t>
            </a:r>
            <a:r>
              <a:rPr lang="en-US" sz="4000" dirty="0">
                <a:solidFill>
                  <a:srgbClr val="713421"/>
                </a:solidFill>
              </a:rPr>
              <a:t> my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elf!"      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aid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f</a:t>
            </a:r>
            <a:r>
              <a:rPr lang="en-US" sz="4000" dirty="0">
                <a:solidFill>
                  <a:srgbClr val="713421"/>
                </a:solidFill>
              </a:rPr>
              <a:t>iercely.</a:t>
            </a:r>
          </a:p>
        </p:txBody>
      </p:sp>
    </p:spTree>
    <p:extLst>
      <p:ext uri="{BB962C8B-B14F-4D97-AF65-F5344CB8AC3E}">
        <p14:creationId xmlns:p14="http://schemas.microsoft.com/office/powerpoint/2010/main" val="1369582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DF240C-1367-BD8E-5846-0C1ECCED7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3DA6599-A55A-1FFB-D47B-BB6FFCEB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Alliteration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BD236D-CA57-CE0D-C86C-24AB2F8D9CC3}"/>
              </a:ext>
            </a:extLst>
          </p:cNvPr>
          <p:cNvSpPr txBox="1"/>
          <p:nvPr/>
        </p:nvSpPr>
        <p:spPr>
          <a:xfrm>
            <a:off x="965200" y="1460500"/>
            <a:ext cx="107568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13421"/>
                </a:solidFill>
              </a:rPr>
              <a:t>We were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alking of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D</a:t>
            </a:r>
            <a:r>
              <a:rPr lang="en-US" sz="4000" dirty="0">
                <a:solidFill>
                  <a:srgbClr val="713421"/>
                </a:solidFill>
              </a:rPr>
              <a:t>RAGONS,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olkien and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I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In a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erkshire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ar.     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ig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w</a:t>
            </a:r>
            <a:r>
              <a:rPr lang="en-US" sz="4000" dirty="0">
                <a:solidFill>
                  <a:srgbClr val="713421"/>
                </a:solidFill>
              </a:rPr>
              <a:t>orkman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Who had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at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ilent      and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ucked his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p</a:t>
            </a:r>
            <a:r>
              <a:rPr lang="en-US" sz="4000" dirty="0">
                <a:solidFill>
                  <a:srgbClr val="713421"/>
                </a:solidFill>
              </a:rPr>
              <a:t>ipe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A</a:t>
            </a:r>
            <a:r>
              <a:rPr lang="en-US" sz="4000" dirty="0">
                <a:solidFill>
                  <a:srgbClr val="713421"/>
                </a:solidFill>
              </a:rPr>
              <a:t>ll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vening,      from his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mpty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m</a:t>
            </a:r>
            <a:r>
              <a:rPr lang="en-US" sz="4000" dirty="0">
                <a:solidFill>
                  <a:srgbClr val="713421"/>
                </a:solidFill>
              </a:rPr>
              <a:t>ug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With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leaming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ye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lanced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owards us: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"I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een '</a:t>
            </a:r>
            <a:r>
              <a:rPr lang="en-US" sz="4000" dirty="0" err="1">
                <a:solidFill>
                  <a:srgbClr val="713421"/>
                </a:solidFill>
              </a:rPr>
              <a:t>em</a:t>
            </a:r>
            <a:r>
              <a:rPr lang="en-US" sz="4000" dirty="0">
                <a:solidFill>
                  <a:srgbClr val="713421"/>
                </a:solidFill>
              </a:rPr>
              <a:t> my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elf!"      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aid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f</a:t>
            </a:r>
            <a:r>
              <a:rPr lang="en-US" sz="4000" dirty="0">
                <a:solidFill>
                  <a:srgbClr val="713421"/>
                </a:solidFill>
              </a:rPr>
              <a:t>iercely.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2D53D04A-A5CE-E106-ED9E-F269FC59E70B}"/>
              </a:ext>
            </a:extLst>
          </p:cNvPr>
          <p:cNvSpPr/>
          <p:nvPr/>
        </p:nvSpPr>
        <p:spPr>
          <a:xfrm>
            <a:off x="1905000" y="5664200"/>
            <a:ext cx="3949700" cy="774700"/>
          </a:xfrm>
          <a:prstGeom prst="wedgeRoundRectCallout">
            <a:avLst>
              <a:gd name="adj1" fmla="val -20124"/>
              <a:gd name="adj2" fmla="val -10471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One or both lifts in the first half line must alliterate</a:t>
            </a:r>
          </a:p>
        </p:txBody>
      </p:sp>
    </p:spTree>
    <p:extLst>
      <p:ext uri="{BB962C8B-B14F-4D97-AF65-F5344CB8AC3E}">
        <p14:creationId xmlns:p14="http://schemas.microsoft.com/office/powerpoint/2010/main" val="275120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E8FFC2-A9F2-F72A-9FD4-813FA3AE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22A4F3C-5CA4-94F5-4955-851F7BBD8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Alliteration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69D3B-0FAE-0C62-A416-8145F24A5B70}"/>
              </a:ext>
            </a:extLst>
          </p:cNvPr>
          <p:cNvSpPr txBox="1"/>
          <p:nvPr/>
        </p:nvSpPr>
        <p:spPr>
          <a:xfrm>
            <a:off x="965200" y="1460500"/>
            <a:ext cx="107568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13421"/>
                </a:solidFill>
              </a:rPr>
              <a:t>We were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alking of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D</a:t>
            </a:r>
            <a:r>
              <a:rPr lang="en-US" sz="4000" dirty="0">
                <a:solidFill>
                  <a:srgbClr val="713421"/>
                </a:solidFill>
              </a:rPr>
              <a:t>RAGONS,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olkien and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I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In a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erkshire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ar.     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ig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w</a:t>
            </a:r>
            <a:r>
              <a:rPr lang="en-US" sz="4000" dirty="0">
                <a:solidFill>
                  <a:srgbClr val="713421"/>
                </a:solidFill>
              </a:rPr>
              <a:t>orkman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Who had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at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ilent      and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ucked his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p</a:t>
            </a:r>
            <a:r>
              <a:rPr lang="en-US" sz="4000" dirty="0">
                <a:solidFill>
                  <a:srgbClr val="713421"/>
                </a:solidFill>
              </a:rPr>
              <a:t>ipe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A</a:t>
            </a:r>
            <a:r>
              <a:rPr lang="en-US" sz="4000" dirty="0">
                <a:solidFill>
                  <a:srgbClr val="713421"/>
                </a:solidFill>
              </a:rPr>
              <a:t>ll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vening,      from his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mpty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m</a:t>
            </a:r>
            <a:r>
              <a:rPr lang="en-US" sz="4000" dirty="0">
                <a:solidFill>
                  <a:srgbClr val="713421"/>
                </a:solidFill>
              </a:rPr>
              <a:t>ug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With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leaming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ye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lanced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owards us: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"I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een '</a:t>
            </a:r>
            <a:r>
              <a:rPr lang="en-US" sz="4000" dirty="0" err="1">
                <a:solidFill>
                  <a:srgbClr val="713421"/>
                </a:solidFill>
              </a:rPr>
              <a:t>em</a:t>
            </a:r>
            <a:r>
              <a:rPr lang="en-US" sz="4000" dirty="0">
                <a:solidFill>
                  <a:srgbClr val="713421"/>
                </a:solidFill>
              </a:rPr>
              <a:t> my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elf!"      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aid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f</a:t>
            </a:r>
            <a:r>
              <a:rPr lang="en-US" sz="4000" dirty="0">
                <a:solidFill>
                  <a:srgbClr val="713421"/>
                </a:solidFill>
              </a:rPr>
              <a:t>iercely.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DA7E7A50-9FB4-E24A-FFD6-F0F54076C0A6}"/>
              </a:ext>
            </a:extLst>
          </p:cNvPr>
          <p:cNvSpPr/>
          <p:nvPr/>
        </p:nvSpPr>
        <p:spPr>
          <a:xfrm>
            <a:off x="5867400" y="5676900"/>
            <a:ext cx="5651500" cy="774700"/>
          </a:xfrm>
          <a:prstGeom prst="wedgeRoundRectCallout">
            <a:avLst>
              <a:gd name="adj1" fmla="val -34583"/>
              <a:gd name="adj2" fmla="val -101025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first lift in the second half line MUST alliterate</a:t>
            </a:r>
          </a:p>
        </p:txBody>
      </p:sp>
    </p:spTree>
    <p:extLst>
      <p:ext uri="{BB962C8B-B14F-4D97-AF65-F5344CB8AC3E}">
        <p14:creationId xmlns:p14="http://schemas.microsoft.com/office/powerpoint/2010/main" val="59061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F287F8-B5BC-C1FE-2D81-635826649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326E05B-4E11-9107-517B-31D55E186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Alliteration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6016DB-12B1-563B-7DBD-706718A2F37C}"/>
              </a:ext>
            </a:extLst>
          </p:cNvPr>
          <p:cNvSpPr txBox="1"/>
          <p:nvPr/>
        </p:nvSpPr>
        <p:spPr>
          <a:xfrm>
            <a:off x="965200" y="1460500"/>
            <a:ext cx="10756899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713421"/>
                </a:solidFill>
              </a:rPr>
              <a:t>We were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alking of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D</a:t>
            </a:r>
            <a:r>
              <a:rPr lang="en-US" sz="4000" dirty="0">
                <a:solidFill>
                  <a:srgbClr val="713421"/>
                </a:solidFill>
              </a:rPr>
              <a:t>RAGONS,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olkien and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I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In a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erkshire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ar.     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b</a:t>
            </a:r>
            <a:r>
              <a:rPr lang="en-US" sz="4000" dirty="0">
                <a:solidFill>
                  <a:srgbClr val="713421"/>
                </a:solidFill>
              </a:rPr>
              <a:t>ig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w</a:t>
            </a:r>
            <a:r>
              <a:rPr lang="en-US" sz="4000" dirty="0">
                <a:solidFill>
                  <a:srgbClr val="713421"/>
                </a:solidFill>
              </a:rPr>
              <a:t>orkman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Who had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at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ilent      and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ucked his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p</a:t>
            </a:r>
            <a:r>
              <a:rPr lang="en-US" sz="4000" dirty="0">
                <a:solidFill>
                  <a:srgbClr val="713421"/>
                </a:solidFill>
              </a:rPr>
              <a:t>ipe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A</a:t>
            </a:r>
            <a:r>
              <a:rPr lang="en-US" sz="4000" dirty="0">
                <a:solidFill>
                  <a:srgbClr val="713421"/>
                </a:solidFill>
              </a:rPr>
              <a:t>ll the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vening,      from his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mpty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m</a:t>
            </a:r>
            <a:r>
              <a:rPr lang="en-US" sz="4000" dirty="0">
                <a:solidFill>
                  <a:srgbClr val="713421"/>
                </a:solidFill>
              </a:rPr>
              <a:t>ug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With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leaming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e</a:t>
            </a:r>
            <a:r>
              <a:rPr lang="en-US" sz="4000" dirty="0">
                <a:solidFill>
                  <a:srgbClr val="713421"/>
                </a:solidFill>
              </a:rPr>
              <a:t>ye     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g</a:t>
            </a:r>
            <a:r>
              <a:rPr lang="en-US" sz="4000" dirty="0">
                <a:solidFill>
                  <a:srgbClr val="713421"/>
                </a:solidFill>
              </a:rPr>
              <a:t>lanced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t</a:t>
            </a:r>
            <a:r>
              <a:rPr lang="en-US" sz="4000" dirty="0">
                <a:solidFill>
                  <a:srgbClr val="713421"/>
                </a:solidFill>
              </a:rPr>
              <a:t>owards us:</a:t>
            </a:r>
            <a:br>
              <a:rPr lang="en-US" sz="4000" dirty="0">
                <a:solidFill>
                  <a:srgbClr val="713421"/>
                </a:solidFill>
              </a:rPr>
            </a:br>
            <a:r>
              <a:rPr lang="en-US" sz="4000" dirty="0">
                <a:solidFill>
                  <a:srgbClr val="713421"/>
                </a:solidFill>
              </a:rPr>
              <a:t>"I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een '</a:t>
            </a:r>
            <a:r>
              <a:rPr lang="en-US" sz="4000" dirty="0" err="1">
                <a:solidFill>
                  <a:srgbClr val="713421"/>
                </a:solidFill>
              </a:rPr>
              <a:t>em</a:t>
            </a:r>
            <a:r>
              <a:rPr lang="en-US" sz="4000" dirty="0">
                <a:solidFill>
                  <a:srgbClr val="713421"/>
                </a:solidFill>
              </a:rPr>
              <a:t> my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elf!"      he </a:t>
            </a:r>
            <a:r>
              <a:rPr lang="en-US" sz="4000" dirty="0">
                <a:solidFill>
                  <a:srgbClr val="713421"/>
                </a:solidFill>
                <a:highlight>
                  <a:srgbClr val="00FF00"/>
                </a:highlight>
              </a:rPr>
              <a:t>s</a:t>
            </a:r>
            <a:r>
              <a:rPr lang="en-US" sz="4000" dirty="0">
                <a:solidFill>
                  <a:srgbClr val="713421"/>
                </a:solidFill>
              </a:rPr>
              <a:t>aid </a:t>
            </a:r>
            <a:r>
              <a:rPr lang="en-US" sz="4000" dirty="0">
                <a:solidFill>
                  <a:srgbClr val="713421"/>
                </a:solidFill>
                <a:highlight>
                  <a:srgbClr val="FFFF00"/>
                </a:highlight>
              </a:rPr>
              <a:t>f</a:t>
            </a:r>
            <a:r>
              <a:rPr lang="en-US" sz="4000" dirty="0">
                <a:solidFill>
                  <a:srgbClr val="713421"/>
                </a:solidFill>
              </a:rPr>
              <a:t>iercely.</a:t>
            </a: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4C59B0FA-1AAB-1E8B-8B7D-4BD96AC8061D}"/>
              </a:ext>
            </a:extLst>
          </p:cNvPr>
          <p:cNvSpPr/>
          <p:nvPr/>
        </p:nvSpPr>
        <p:spPr>
          <a:xfrm>
            <a:off x="5867399" y="5676900"/>
            <a:ext cx="5854699" cy="774700"/>
          </a:xfrm>
          <a:prstGeom prst="wedgeRoundRectCallout">
            <a:avLst>
              <a:gd name="adj1" fmla="val -8965"/>
              <a:gd name="adj2" fmla="val -109222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last lift in the second half line MUST NOT alliterate</a:t>
            </a:r>
          </a:p>
        </p:txBody>
      </p:sp>
    </p:spTree>
    <p:extLst>
      <p:ext uri="{BB962C8B-B14F-4D97-AF65-F5344CB8AC3E}">
        <p14:creationId xmlns:p14="http://schemas.microsoft.com/office/powerpoint/2010/main" val="271211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090CE2-277E-CD2C-A787-9BD509FD2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AF5593F-B4DD-02FC-3F7C-102C0CD55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2">
                    <a:lumMod val="50000"/>
                  </a:schemeClr>
                </a:solidFill>
              </a:rPr>
              <a:t>Rules for Alliteration</a:t>
            </a:r>
            <a:endParaRPr lang="en-US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8CA706-8952-2552-FC86-32A4998FB16C}"/>
              </a:ext>
            </a:extLst>
          </p:cNvPr>
          <p:cNvSpPr txBox="1"/>
          <p:nvPr/>
        </p:nvSpPr>
        <p:spPr>
          <a:xfrm>
            <a:off x="965200" y="1460500"/>
            <a:ext cx="10756899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13421"/>
                </a:solidFill>
              </a:rPr>
              <a:t>1. Only the stressed syllables of a word count.</a:t>
            </a:r>
          </a:p>
          <a:p>
            <a:r>
              <a:rPr lang="en-US" sz="3600" dirty="0">
                <a:solidFill>
                  <a:srgbClr val="713421"/>
                </a:solidFill>
              </a:rPr>
              <a:t>     </a:t>
            </a:r>
            <a:r>
              <a:rPr lang="en-US" sz="2800" i="1" dirty="0">
                <a:solidFill>
                  <a:srgbClr val="713421"/>
                </a:solidFill>
              </a:rPr>
              <a:t>(For example, “delight” alliterates on l, not d.)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8E0848-6609-D173-AE1A-A499C935E202}"/>
              </a:ext>
            </a:extLst>
          </p:cNvPr>
          <p:cNvSpPr txBox="1"/>
          <p:nvPr/>
        </p:nvSpPr>
        <p:spPr>
          <a:xfrm>
            <a:off x="965198" y="3738047"/>
            <a:ext cx="10756899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13421"/>
                </a:solidFill>
              </a:rPr>
              <a:t>3. </a:t>
            </a:r>
            <a:r>
              <a:rPr lang="en-US" sz="3600" i="1" dirty="0" err="1">
                <a:solidFill>
                  <a:srgbClr val="713421"/>
                </a:solidFill>
              </a:rPr>
              <a:t>Sp</a:t>
            </a:r>
            <a:r>
              <a:rPr lang="en-US" sz="3600" dirty="0">
                <a:solidFill>
                  <a:srgbClr val="713421"/>
                </a:solidFill>
              </a:rPr>
              <a:t>-, </a:t>
            </a:r>
            <a:r>
              <a:rPr lang="en-US" sz="3600" i="1" dirty="0" err="1">
                <a:solidFill>
                  <a:srgbClr val="713421"/>
                </a:solidFill>
              </a:rPr>
              <a:t>st</a:t>
            </a:r>
            <a:r>
              <a:rPr lang="en-US" sz="3600" dirty="0">
                <a:solidFill>
                  <a:srgbClr val="713421"/>
                </a:solidFill>
              </a:rPr>
              <a:t>- and </a:t>
            </a:r>
            <a:r>
              <a:rPr lang="en-US" sz="3600" i="1" dirty="0" err="1">
                <a:solidFill>
                  <a:srgbClr val="713421"/>
                </a:solidFill>
              </a:rPr>
              <a:t>sk</a:t>
            </a:r>
            <a:r>
              <a:rPr lang="en-US" sz="3600" dirty="0">
                <a:solidFill>
                  <a:srgbClr val="713421"/>
                </a:solidFill>
              </a:rPr>
              <a:t>-/</a:t>
            </a:r>
            <a:r>
              <a:rPr lang="en-US" sz="3600" i="1" dirty="0" err="1">
                <a:solidFill>
                  <a:srgbClr val="713421"/>
                </a:solidFill>
              </a:rPr>
              <a:t>sc</a:t>
            </a:r>
            <a:r>
              <a:rPr lang="en-US" sz="3600" dirty="0">
                <a:solidFill>
                  <a:srgbClr val="713421"/>
                </a:solidFill>
              </a:rPr>
              <a:t>- are treated as distinct </a:t>
            </a:r>
            <a:br>
              <a:rPr lang="en-US" sz="3600" dirty="0">
                <a:solidFill>
                  <a:srgbClr val="713421"/>
                </a:solidFill>
              </a:rPr>
            </a:br>
            <a:r>
              <a:rPr lang="en-US" sz="3600" dirty="0">
                <a:solidFill>
                  <a:srgbClr val="713421"/>
                </a:solidFill>
              </a:rPr>
              <a:t>     consonants. They don’t alliterate with </a:t>
            </a:r>
            <a:r>
              <a:rPr lang="en-US" sz="3600" i="1" dirty="0">
                <a:solidFill>
                  <a:srgbClr val="713421"/>
                </a:solidFill>
              </a:rPr>
              <a:t>s</a:t>
            </a:r>
            <a:r>
              <a:rPr lang="en-US" sz="3600" dirty="0">
                <a:solidFill>
                  <a:srgbClr val="713421"/>
                </a:solidFill>
              </a:rPr>
              <a:t> or</a:t>
            </a:r>
            <a:br>
              <a:rPr lang="en-US" sz="3600" dirty="0">
                <a:solidFill>
                  <a:srgbClr val="713421"/>
                </a:solidFill>
              </a:rPr>
            </a:br>
            <a:r>
              <a:rPr lang="en-US" sz="3600" dirty="0">
                <a:solidFill>
                  <a:srgbClr val="713421"/>
                </a:solidFill>
              </a:rPr>
              <a:t>     with one another.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ABFEB-DFA3-30F6-DDF2-D03070B519FA}"/>
              </a:ext>
            </a:extLst>
          </p:cNvPr>
          <p:cNvSpPr txBox="1"/>
          <p:nvPr/>
        </p:nvSpPr>
        <p:spPr>
          <a:xfrm>
            <a:off x="965198" y="2660829"/>
            <a:ext cx="10756899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13421"/>
                </a:solidFill>
              </a:rPr>
              <a:t>2. Vowels alliterate with other vowels.</a:t>
            </a:r>
            <a:br>
              <a:rPr lang="en-US" sz="3600" dirty="0">
                <a:solidFill>
                  <a:srgbClr val="713421"/>
                </a:solidFill>
              </a:rPr>
            </a:br>
            <a:r>
              <a:rPr lang="en-US" sz="2800" i="1" dirty="0">
                <a:solidFill>
                  <a:srgbClr val="713421"/>
                </a:solidFill>
              </a:rPr>
              <a:t>     (For example: </a:t>
            </a:r>
            <a:r>
              <a:rPr lang="en-US" sz="2800" i="1" dirty="0">
                <a:solidFill>
                  <a:srgbClr val="713421"/>
                </a:solidFill>
                <a:highlight>
                  <a:srgbClr val="00FF00"/>
                </a:highlight>
              </a:rPr>
              <a:t>a</a:t>
            </a:r>
            <a:r>
              <a:rPr lang="en-US" sz="2800" i="1" dirty="0">
                <a:solidFill>
                  <a:srgbClr val="713421"/>
                </a:solidFill>
              </a:rPr>
              <a:t>ll the </a:t>
            </a:r>
            <a:r>
              <a:rPr lang="en-US" sz="2800" i="1" dirty="0">
                <a:solidFill>
                  <a:srgbClr val="713421"/>
                </a:solidFill>
                <a:highlight>
                  <a:srgbClr val="00FF00"/>
                </a:highlight>
              </a:rPr>
              <a:t>e</a:t>
            </a:r>
            <a:r>
              <a:rPr lang="en-US" sz="2800" i="1" dirty="0">
                <a:solidFill>
                  <a:srgbClr val="713421"/>
                </a:solidFill>
              </a:rPr>
              <a:t>vening.)</a:t>
            </a:r>
          </a:p>
        </p:txBody>
      </p:sp>
    </p:spTree>
    <p:extLst>
      <p:ext uri="{BB962C8B-B14F-4D97-AF65-F5344CB8AC3E}">
        <p14:creationId xmlns:p14="http://schemas.microsoft.com/office/powerpoint/2010/main" val="402348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C44CB4-9FD2-A964-20F6-FF104A1E8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2DD0C97-2CAC-C49B-B8CF-2214A3D82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Advantages of Alliterative Verse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649490-98DE-DA0E-AA90-BAE747DB6106}"/>
              </a:ext>
            </a:extLst>
          </p:cNvPr>
          <p:cNvSpPr txBox="1"/>
          <p:nvPr/>
        </p:nvSpPr>
        <p:spPr>
          <a:xfrm>
            <a:off x="635000" y="1270000"/>
            <a:ext cx="114173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2800" dirty="0">
                <a:solidFill>
                  <a:srgbClr val="713421"/>
                </a:solidFill>
              </a:rPr>
              <a:t>Alliterative verse rhythms are very free. That’s something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people used to writing free verse should appreciate!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4F89B6-8C1C-A1C6-9F82-47A89DDF0CE0}"/>
              </a:ext>
            </a:extLst>
          </p:cNvPr>
          <p:cNvSpPr txBox="1"/>
          <p:nvPr/>
        </p:nvSpPr>
        <p:spPr>
          <a:xfrm>
            <a:off x="635000" y="3127414"/>
            <a:ext cx="11417300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13421"/>
                </a:solidFill>
              </a:rPr>
              <a:t>3. It’s much easier to find words that alliterate than words that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     rhyme. Alliterative verse fits the natural patterns of the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     language; rhyming poetry was borrowed from Romance 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     languages (Latin and French), where it’s significantly easier to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     rhyme.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2EF9FE-D172-229E-5C8B-F55645B56860}"/>
              </a:ext>
            </a:extLst>
          </p:cNvPr>
          <p:cNvSpPr txBox="1"/>
          <p:nvPr/>
        </p:nvSpPr>
        <p:spPr>
          <a:xfrm>
            <a:off x="635000" y="2224107"/>
            <a:ext cx="1141730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13421"/>
                </a:solidFill>
              </a:rPr>
              <a:t>2. But the alliteration creates an audible rhythm, anyway. It’s like 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     the bass line in jazz, marking the beat.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B6F3AC-1C37-5514-BC8E-240E25260664}"/>
              </a:ext>
            </a:extLst>
          </p:cNvPr>
          <p:cNvSpPr txBox="1"/>
          <p:nvPr/>
        </p:nvSpPr>
        <p:spPr>
          <a:xfrm>
            <a:off x="635000" y="5323383"/>
            <a:ext cx="114173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13421"/>
                </a:solidFill>
              </a:rPr>
              <a:t>4. So alliterative verse offers the best of both worlds: a musical beat in the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     background, as in formal, metrical verse, with great rhythmic freedom, </a:t>
            </a:r>
            <a:br>
              <a:rPr lang="en-US" sz="2800" dirty="0">
                <a:solidFill>
                  <a:srgbClr val="713421"/>
                </a:solidFill>
              </a:rPr>
            </a:br>
            <a:r>
              <a:rPr lang="en-US" sz="2800" dirty="0">
                <a:solidFill>
                  <a:srgbClr val="713421"/>
                </a:solidFill>
              </a:rPr>
              <a:t>     as in free verse.</a:t>
            </a:r>
          </a:p>
        </p:txBody>
      </p:sp>
    </p:spTree>
    <p:extLst>
      <p:ext uri="{BB962C8B-B14F-4D97-AF65-F5344CB8AC3E}">
        <p14:creationId xmlns:p14="http://schemas.microsoft.com/office/powerpoint/2010/main" val="256146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CAB949-CBA3-50D9-01DD-5251AAFCA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A1C58CA-2A26-D3C5-B232-99B8FB3E0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1" y="228600"/>
            <a:ext cx="10883900" cy="11176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Caveats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15F7A4-AD17-39CC-86C8-0127D53E74E0}"/>
              </a:ext>
            </a:extLst>
          </p:cNvPr>
          <p:cNvSpPr txBox="1"/>
          <p:nvPr/>
        </p:nvSpPr>
        <p:spPr>
          <a:xfrm>
            <a:off x="635000" y="1270000"/>
            <a:ext cx="114173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13421"/>
                </a:solidFill>
              </a:rPr>
              <a:t>1. The rules I have gone over are the rules for OLD ENGLISH </a:t>
            </a:r>
            <a:br>
              <a:rPr lang="en-US" sz="3200" dirty="0">
                <a:solidFill>
                  <a:srgbClr val="713421"/>
                </a:solidFill>
              </a:rPr>
            </a:br>
            <a:r>
              <a:rPr lang="en-US" sz="3200" dirty="0">
                <a:solidFill>
                  <a:srgbClr val="713421"/>
                </a:solidFill>
              </a:rPr>
              <a:t>     alliterative verse. Middle English (or Norse/Icelandic) </a:t>
            </a:r>
            <a:br>
              <a:rPr lang="en-US" sz="3200" dirty="0">
                <a:solidFill>
                  <a:srgbClr val="713421"/>
                </a:solidFill>
              </a:rPr>
            </a:br>
            <a:r>
              <a:rPr lang="en-US" sz="3200" dirty="0">
                <a:solidFill>
                  <a:srgbClr val="713421"/>
                </a:solidFill>
              </a:rPr>
              <a:t>     alliterative verse had slightly different rules.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BAE912-B57B-CFDC-B0CA-FDD46D06AD4D}"/>
              </a:ext>
            </a:extLst>
          </p:cNvPr>
          <p:cNvSpPr txBox="1"/>
          <p:nvPr/>
        </p:nvSpPr>
        <p:spPr>
          <a:xfrm>
            <a:off x="635000" y="5468680"/>
            <a:ext cx="114173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13421"/>
                </a:solidFill>
              </a:rPr>
              <a:t>4.But if you understand the basic principles, you’re likely to write </a:t>
            </a:r>
            <a:br>
              <a:rPr lang="en-US" sz="3200" dirty="0">
                <a:solidFill>
                  <a:srgbClr val="713421"/>
                </a:solidFill>
              </a:rPr>
            </a:br>
            <a:r>
              <a:rPr lang="en-US" sz="3200" dirty="0">
                <a:solidFill>
                  <a:srgbClr val="713421"/>
                </a:solidFill>
              </a:rPr>
              <a:t>     better alliterative verse of your own.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3AE8A2-AC21-7298-33A2-94B60D7217A8}"/>
              </a:ext>
            </a:extLst>
          </p:cNvPr>
          <p:cNvSpPr txBox="1"/>
          <p:nvPr/>
        </p:nvSpPr>
        <p:spPr>
          <a:xfrm>
            <a:off x="635000" y="3907949"/>
            <a:ext cx="114173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13421"/>
                </a:solidFill>
              </a:rPr>
              <a:t>3. Sometimes they’ve even thrown away the rules and invented </a:t>
            </a:r>
            <a:br>
              <a:rPr lang="en-US" sz="3200" dirty="0">
                <a:solidFill>
                  <a:srgbClr val="713421"/>
                </a:solidFill>
              </a:rPr>
            </a:br>
            <a:r>
              <a:rPr lang="en-US" sz="3200" dirty="0">
                <a:solidFill>
                  <a:srgbClr val="713421"/>
                </a:solidFill>
              </a:rPr>
              <a:t>     their own original alliterative form (I did that in my poem cycle, </a:t>
            </a:r>
            <a:br>
              <a:rPr lang="en-US" sz="3200" dirty="0">
                <a:solidFill>
                  <a:srgbClr val="713421"/>
                </a:solidFill>
              </a:rPr>
            </a:br>
            <a:r>
              <a:rPr lang="en-US" sz="3200" dirty="0">
                <a:solidFill>
                  <a:srgbClr val="713421"/>
                </a:solidFill>
              </a:rPr>
              <a:t>     “Tales of the Avari”.)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4DD1AF-9E7B-0B92-229D-A6672432960A}"/>
              </a:ext>
            </a:extLst>
          </p:cNvPr>
          <p:cNvSpPr txBox="1"/>
          <p:nvPr/>
        </p:nvSpPr>
        <p:spPr>
          <a:xfrm>
            <a:off x="635000" y="2830731"/>
            <a:ext cx="114173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13421"/>
                </a:solidFill>
              </a:rPr>
              <a:t>2. When people write modern English alliterative verse, they </a:t>
            </a:r>
            <a:br>
              <a:rPr lang="en-US" sz="3200" dirty="0">
                <a:solidFill>
                  <a:srgbClr val="713421"/>
                </a:solidFill>
              </a:rPr>
            </a:br>
            <a:r>
              <a:rPr lang="en-US" sz="3200" dirty="0">
                <a:solidFill>
                  <a:srgbClr val="713421"/>
                </a:solidFill>
              </a:rPr>
              <a:t>     don’t always follow all of these rules either.</a:t>
            </a:r>
          </a:p>
        </p:txBody>
      </p:sp>
    </p:spTree>
    <p:extLst>
      <p:ext uri="{BB962C8B-B14F-4D97-AF65-F5344CB8AC3E}">
        <p14:creationId xmlns:p14="http://schemas.microsoft.com/office/powerpoint/2010/main" val="250380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4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F85AA6-6F60-7302-3FD2-3147C4C44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61BB73E-154B-8BD3-6D28-9DCC3FB86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900" y="2780785"/>
            <a:ext cx="8724899" cy="1117600"/>
          </a:xfrm>
        </p:spPr>
        <p:txBody>
          <a:bodyPr>
            <a:noAutofit/>
          </a:bodyPr>
          <a:lstStyle/>
          <a:p>
            <a:pPr algn="ctr"/>
            <a:r>
              <a:rPr lang="en-US" sz="7200" dirty="0">
                <a:solidFill>
                  <a:schemeClr val="accent2">
                    <a:lumMod val="50000"/>
                  </a:schemeClr>
                </a:solidFill>
              </a:rPr>
              <a:t>Time for Some Tolkien Fan Poetry Readings!</a:t>
            </a:r>
          </a:p>
        </p:txBody>
      </p:sp>
    </p:spTree>
    <p:extLst>
      <p:ext uri="{BB962C8B-B14F-4D97-AF65-F5344CB8AC3E}">
        <p14:creationId xmlns:p14="http://schemas.microsoft.com/office/powerpoint/2010/main" val="323175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15584</TotalTime>
  <Words>2034</Words>
  <Application>Microsoft Office PowerPoint</Application>
  <PresentationFormat>Widescreen</PresentationFormat>
  <Paragraphs>170</Paragraphs>
  <Slides>26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Californian FB</vt:lpstr>
      <vt:lpstr>Office Theme</vt:lpstr>
      <vt:lpstr>PowerPoint Presentation</vt:lpstr>
      <vt:lpstr>Here’s a young man who wanted to be a poet ….</vt:lpstr>
      <vt:lpstr>Here’s a soldier who became a scholar ….</vt:lpstr>
      <vt:lpstr>Here’s a professor who became an (accidental) celebrity 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Now, read!</vt:lpstr>
      <vt:lpstr>Questions</vt:lpstr>
      <vt:lpstr>PowerPoint Presentation</vt:lpstr>
      <vt:lpstr>C.S. Lewis’ Teaching Example</vt:lpstr>
      <vt:lpstr>Half-Lines: Alliterative Verse is built from PHRASES</vt:lpstr>
      <vt:lpstr>LIFTS and DIPS: 2 each per half line</vt:lpstr>
      <vt:lpstr>Four possible rhythms</vt:lpstr>
      <vt:lpstr>Alliteration</vt:lpstr>
      <vt:lpstr>Alliteration</vt:lpstr>
      <vt:lpstr>Alliteration</vt:lpstr>
      <vt:lpstr>Alliteration</vt:lpstr>
      <vt:lpstr>Rules for Alliteration</vt:lpstr>
      <vt:lpstr>Advantages of Alliterative Verse</vt:lpstr>
      <vt:lpstr>Caveats</vt:lpstr>
      <vt:lpstr>Time for Some Tolkien Fan Poetry Readings!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Deane</dc:creator>
  <cp:lastModifiedBy>Paul Deane</cp:lastModifiedBy>
  <cp:revision>33</cp:revision>
  <dcterms:created xsi:type="dcterms:W3CDTF">2025-06-15T01:30:19Z</dcterms:created>
  <dcterms:modified xsi:type="dcterms:W3CDTF">2025-09-06T16:46:53Z</dcterms:modified>
</cp:coreProperties>
</file>